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20" r:id="rId2"/>
    <p:sldId id="323" r:id="rId3"/>
    <p:sldId id="324" r:id="rId4"/>
    <p:sldId id="325" r:id="rId5"/>
    <p:sldId id="321" r:id="rId6"/>
    <p:sldId id="326" r:id="rId7"/>
    <p:sldId id="327" r:id="rId8"/>
    <p:sldId id="329" r:id="rId9"/>
  </p:sldIdLst>
  <p:sldSz cx="6858000" cy="9906000" type="A4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87281" autoAdjust="0"/>
  </p:normalViewPr>
  <p:slideViewPr>
    <p:cSldViewPr snapToGrid="0">
      <p:cViewPr varScale="1">
        <p:scale>
          <a:sx n="64" d="100"/>
          <a:sy n="64" d="100"/>
        </p:scale>
        <p:origin x="249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554" cy="4660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202" y="1"/>
            <a:ext cx="3038554" cy="4660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D2042-3769-46FA-889F-5DF7FF5E2AEE}" type="datetimeFigureOut">
              <a:rPr lang="en-ZW" smtClean="0"/>
              <a:t>21/10/2025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319"/>
            <a:ext cx="3038554" cy="466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202" y="8830319"/>
            <a:ext cx="3038554" cy="466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8EB2F-1EB4-4440-84DC-AB5EDC717EA2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844153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554" cy="4660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202" y="1"/>
            <a:ext cx="3038554" cy="4660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F3028-F184-43F9-97B3-09FD22AE6EF6}" type="datetimeFigureOut">
              <a:rPr lang="en-ZW" smtClean="0"/>
              <a:t>21/10/2025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19350" y="1160463"/>
            <a:ext cx="2171700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206" y="4473793"/>
            <a:ext cx="5607991" cy="36603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19"/>
            <a:ext cx="3038554" cy="466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202" y="8830319"/>
            <a:ext cx="3038554" cy="466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8BC49-1880-471B-A3E3-AEB7BF33D6C6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3035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8BC49-1880-471B-A3E3-AEB7BF33D6C6}" type="slidenum">
              <a:rPr lang="en-ZW" smtClean="0"/>
              <a:t>3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6200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8BC49-1880-471B-A3E3-AEB7BF33D6C6}" type="slidenum">
              <a:rPr lang="en-ZW" smtClean="0"/>
              <a:t>5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858648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8BC49-1880-471B-A3E3-AEB7BF33D6C6}" type="slidenum">
              <a:rPr lang="en-ZW" smtClean="0"/>
              <a:t>6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019897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8BC49-1880-471B-A3E3-AEB7BF33D6C6}" type="slidenum">
              <a:rPr lang="en-ZW" smtClean="0"/>
              <a:t>7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712758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8BC49-1880-471B-A3E3-AEB7BF33D6C6}" type="slidenum">
              <a:rPr lang="en-ZW" smtClean="0"/>
              <a:t>8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55955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4A3E-F615-4BF1-A14E-0A10C430FDEB}" type="datetimeFigureOut">
              <a:rPr lang="en-ZW" smtClean="0"/>
              <a:t>21/10/2025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0D34-AE8E-4F4D-9A11-3611B9A2E3EE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63820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4A3E-F615-4BF1-A14E-0A10C430FDEB}" type="datetimeFigureOut">
              <a:rPr lang="en-ZW" smtClean="0"/>
              <a:t>21/10/2025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0D34-AE8E-4F4D-9A11-3611B9A2E3EE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47946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4A3E-F615-4BF1-A14E-0A10C430FDEB}" type="datetimeFigureOut">
              <a:rPr lang="en-ZW" smtClean="0"/>
              <a:t>21/10/2025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0D34-AE8E-4F4D-9A11-3611B9A2E3EE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96608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4A3E-F615-4BF1-A14E-0A10C430FDEB}" type="datetimeFigureOut">
              <a:rPr lang="en-ZW" smtClean="0"/>
              <a:t>21/10/2025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0D34-AE8E-4F4D-9A11-3611B9A2E3EE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08976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4A3E-F615-4BF1-A14E-0A10C430FDEB}" type="datetimeFigureOut">
              <a:rPr lang="en-ZW" smtClean="0"/>
              <a:t>21/10/2025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0D34-AE8E-4F4D-9A11-3611B9A2E3EE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95279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4A3E-F615-4BF1-A14E-0A10C430FDEB}" type="datetimeFigureOut">
              <a:rPr lang="en-ZW" smtClean="0"/>
              <a:t>21/10/2025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0D34-AE8E-4F4D-9A11-3611B9A2E3EE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67555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4A3E-F615-4BF1-A14E-0A10C430FDEB}" type="datetimeFigureOut">
              <a:rPr lang="en-ZW" smtClean="0"/>
              <a:t>21/10/2025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0D34-AE8E-4F4D-9A11-3611B9A2E3EE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96005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4A3E-F615-4BF1-A14E-0A10C430FDEB}" type="datetimeFigureOut">
              <a:rPr lang="en-ZW" smtClean="0"/>
              <a:t>21/10/2025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0D34-AE8E-4F4D-9A11-3611B9A2E3EE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21440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4A3E-F615-4BF1-A14E-0A10C430FDEB}" type="datetimeFigureOut">
              <a:rPr lang="en-ZW" smtClean="0"/>
              <a:t>21/10/2025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0D34-AE8E-4F4D-9A11-3611B9A2E3EE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1920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4A3E-F615-4BF1-A14E-0A10C430FDEB}" type="datetimeFigureOut">
              <a:rPr lang="en-ZW" smtClean="0"/>
              <a:t>21/10/2025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0D34-AE8E-4F4D-9A11-3611B9A2E3EE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02262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4A3E-F615-4BF1-A14E-0A10C430FDEB}" type="datetimeFigureOut">
              <a:rPr lang="en-ZW" smtClean="0"/>
              <a:t>21/10/2025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0D34-AE8E-4F4D-9A11-3611B9A2E3EE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9810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44A3E-F615-4BF1-A14E-0A10C430FDEB}" type="datetimeFigureOut">
              <a:rPr lang="en-ZW" smtClean="0"/>
              <a:t>21/10/2025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F0D34-AE8E-4F4D-9A11-3611B9A2E3EE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71168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3537" y="1544830"/>
            <a:ext cx="54651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06/10/2025 </a:t>
            </a:r>
            <a:r>
              <a:rPr lang="en-US" sz="1200" dirty="0">
                <a:solidFill>
                  <a:schemeClr val="bg1"/>
                </a:solidFill>
              </a:rPr>
              <a:t>– </a:t>
            </a:r>
            <a:r>
              <a:rPr lang="en-US" sz="1200" dirty="0" smtClean="0">
                <a:solidFill>
                  <a:schemeClr val="bg1"/>
                </a:solidFill>
              </a:rPr>
              <a:t>12/10/2025 </a:t>
            </a:r>
            <a:r>
              <a:rPr lang="en-ZW" sz="1200" dirty="0" smtClean="0">
                <a:solidFill>
                  <a:schemeClr val="bg1"/>
                </a:solidFill>
              </a:rPr>
              <a:t>| </a:t>
            </a:r>
            <a:r>
              <a:rPr lang="en-US" sz="1200" dirty="0" smtClean="0">
                <a:solidFill>
                  <a:prstClr val="white"/>
                </a:solidFill>
              </a:rPr>
              <a:t>Volume 25, Issue 20 </a:t>
            </a:r>
            <a:r>
              <a:rPr lang="en-ZW" sz="1200" dirty="0" smtClean="0">
                <a:solidFill>
                  <a:schemeClr val="bg1"/>
                </a:solidFill>
              </a:rPr>
              <a:t>|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>
                <a:solidFill>
                  <a:prstClr val="white"/>
                </a:solidFill>
              </a:rPr>
              <a:t>edited by </a:t>
            </a:r>
            <a:r>
              <a:rPr lang="en-US" sz="1200" dirty="0" smtClean="0">
                <a:solidFill>
                  <a:prstClr val="white"/>
                </a:solidFill>
              </a:rPr>
              <a:t>Tinashe Muzenda</a:t>
            </a:r>
            <a:endParaRPr lang="en-ZW" sz="1200" dirty="0">
              <a:solidFill>
                <a:prstClr val="white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9116" y="7730866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12" name="AutoShape 7" descr="Water Polo Silhouette PNG Transparent, The Creativity Of Water Polo  Competition Is Abstract And Simple, Water Polo, Creative Simplicity,  Athlete PNG Image For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14898" y="350875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694160" y="6218950"/>
            <a:ext cx="5484468" cy="97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>
              <a:lnSpc>
                <a:spcPct val="107000"/>
              </a:lnSpc>
              <a:spcAft>
                <a:spcPts val="800"/>
              </a:spcAft>
            </a:pPr>
            <a:endParaRPr lang="en-ZW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W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ZW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70231" y="32510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9548" y="6041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9434" y="3366181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0375" y="2166147"/>
            <a:ext cx="3755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lgerian" panose="04020705040A02060702" pitchFamily="82" charset="0"/>
              </a:rPr>
              <a:t>Table tennis  </a:t>
            </a:r>
            <a:endParaRPr lang="en-ZW" sz="3200" dirty="0">
              <a:solidFill>
                <a:prstClr val="black"/>
              </a:solidFill>
              <a:latin typeface="Algerian" panose="04020705040A02060702" pitchFamily="82" charset="0"/>
            </a:endParaRPr>
          </a:p>
        </p:txBody>
      </p:sp>
      <p:sp>
        <p:nvSpPr>
          <p:cNvPr id="21" name="Pentagon 7">
            <a:extLst>
              <a:ext uri="{FF2B5EF4-FFF2-40B4-BE49-F238E27FC236}">
                <a16:creationId xmlns:a16="http://schemas.microsoft.com/office/drawing/2014/main" xmlns="" id="{01898E35-2D67-4780-AFC6-F8CDAB1182B5}"/>
              </a:ext>
            </a:extLst>
          </p:cNvPr>
          <p:cNvSpPr/>
          <p:nvPr/>
        </p:nvSpPr>
        <p:spPr>
          <a:xfrm>
            <a:off x="353981" y="2784966"/>
            <a:ext cx="5043228" cy="514679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dirty="0" smtClean="0"/>
              <a:t> vs </a:t>
            </a:r>
            <a:r>
              <a:rPr lang="en-ZW" dirty="0" err="1" smtClean="0"/>
              <a:t>Peterhouse</a:t>
            </a:r>
            <a:r>
              <a:rPr lang="en-ZW" dirty="0" smtClean="0"/>
              <a:t> Boys </a:t>
            </a:r>
            <a:endParaRPr lang="en-ZW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618" y="2784966"/>
            <a:ext cx="536494" cy="536494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176551"/>
              </p:ext>
            </p:extLst>
          </p:nvPr>
        </p:nvGraphicFramePr>
        <p:xfrm>
          <a:off x="361537" y="3527915"/>
          <a:ext cx="5267960" cy="228283"/>
        </p:xfrm>
        <a:graphic>
          <a:graphicData uri="http://schemas.openxmlformats.org/drawingml/2006/table">
            <a:tbl>
              <a:tblPr firstRow="1" firstCol="1" bandRow="1"/>
              <a:tblGrid>
                <a:gridCol w="2661920"/>
                <a:gridCol w="2606040"/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vs </a:t>
                      </a:r>
                      <a:r>
                        <a:rPr lang="en-ZW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Peterhouse</a:t>
                      </a:r>
                      <a:r>
                        <a:rPr lang="en-ZW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Boys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Won </a:t>
                      </a: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ZW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0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41441" y="4119782"/>
            <a:ext cx="5064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lgerian" panose="04020705040A02060702" pitchFamily="82" charset="0"/>
              </a:rPr>
              <a:t>Cricket</a:t>
            </a:r>
            <a:endParaRPr lang="en-ZW" sz="3200" dirty="0">
              <a:solidFill>
                <a:prstClr val="black"/>
              </a:solidFill>
              <a:latin typeface="Algerian" panose="04020705040A02060702" pitchFamily="82" charset="0"/>
            </a:endParaRPr>
          </a:p>
        </p:txBody>
      </p:sp>
      <p:sp>
        <p:nvSpPr>
          <p:cNvPr id="40" name="Pentagon 7">
            <a:extLst>
              <a:ext uri="{FF2B5EF4-FFF2-40B4-BE49-F238E27FC236}">
                <a16:creationId xmlns:a16="http://schemas.microsoft.com/office/drawing/2014/main" xmlns="" id="{01898E35-2D67-4780-AFC6-F8CDAB1182B5}"/>
              </a:ext>
            </a:extLst>
          </p:cNvPr>
          <p:cNvSpPr/>
          <p:nvPr/>
        </p:nvSpPr>
        <p:spPr>
          <a:xfrm>
            <a:off x="355445" y="4754718"/>
            <a:ext cx="5043228" cy="52232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Cricket Falcon 6’s Tournament </a:t>
            </a:r>
            <a:endParaRPr lang="en-ZW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767" y="4754394"/>
            <a:ext cx="536494" cy="53649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47293" y="5453262"/>
            <a:ext cx="3738003" cy="37548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ZW" sz="1400" b="1" u="sng" dirty="0" smtClean="0"/>
              <a:t>Under 14</a:t>
            </a:r>
            <a:endParaRPr lang="en-ZW" sz="1400" dirty="0" smtClean="0"/>
          </a:p>
          <a:p>
            <a:r>
              <a:rPr lang="en-ZW" sz="1400" dirty="0" smtClean="0"/>
              <a:t>SGC – 57/0 </a:t>
            </a:r>
          </a:p>
          <a:p>
            <a:r>
              <a:rPr lang="en-ZW" sz="1400" dirty="0" err="1" smtClean="0"/>
              <a:t>Lomagundi</a:t>
            </a:r>
            <a:r>
              <a:rPr lang="en-ZW" sz="1400" dirty="0" smtClean="0"/>
              <a:t> College – 65/3</a:t>
            </a:r>
            <a:endParaRPr lang="en-ZW" sz="1400" dirty="0"/>
          </a:p>
          <a:p>
            <a:r>
              <a:rPr lang="en-ZW" sz="1400" b="1" dirty="0"/>
              <a:t>SGC lost by </a:t>
            </a:r>
            <a:r>
              <a:rPr lang="en-ZW" sz="1400" b="1" dirty="0" smtClean="0"/>
              <a:t>8 runs</a:t>
            </a:r>
          </a:p>
          <a:p>
            <a:endParaRPr lang="en-ZW" sz="1400" b="1" dirty="0" smtClean="0"/>
          </a:p>
          <a:p>
            <a:r>
              <a:rPr lang="en-ZW" sz="1400" dirty="0" smtClean="0"/>
              <a:t>SGC – 36/5</a:t>
            </a:r>
            <a:endParaRPr lang="en-ZW" sz="1400" dirty="0"/>
          </a:p>
          <a:p>
            <a:r>
              <a:rPr lang="en-ZW" sz="1400" dirty="0" smtClean="0"/>
              <a:t>Hellenic Academy – 64/2</a:t>
            </a:r>
            <a:endParaRPr lang="en-ZW" sz="1400" dirty="0"/>
          </a:p>
          <a:p>
            <a:r>
              <a:rPr lang="en-ZW" sz="1400" b="1" dirty="0"/>
              <a:t>SGC lost by </a:t>
            </a:r>
            <a:r>
              <a:rPr lang="en-ZW" sz="1400" b="1" dirty="0" smtClean="0"/>
              <a:t>28 </a:t>
            </a:r>
            <a:r>
              <a:rPr lang="en-ZW" sz="1400" b="1" dirty="0"/>
              <a:t>runs</a:t>
            </a:r>
          </a:p>
          <a:p>
            <a:endParaRPr lang="en-US" sz="1400" dirty="0"/>
          </a:p>
          <a:p>
            <a:r>
              <a:rPr lang="en-ZW" sz="1400" dirty="0"/>
              <a:t>SGC </a:t>
            </a:r>
            <a:r>
              <a:rPr lang="en-ZW" sz="1400" dirty="0" smtClean="0"/>
              <a:t>– 69/2</a:t>
            </a:r>
            <a:endParaRPr lang="en-ZW" sz="1400" dirty="0"/>
          </a:p>
          <a:p>
            <a:r>
              <a:rPr lang="en-ZW" sz="1400" dirty="0" smtClean="0"/>
              <a:t>Falcon College B – 68/1</a:t>
            </a:r>
            <a:endParaRPr lang="en-ZW" sz="1400" dirty="0"/>
          </a:p>
          <a:p>
            <a:r>
              <a:rPr lang="en-ZW" sz="1400" b="1" dirty="0"/>
              <a:t>SGC </a:t>
            </a:r>
            <a:r>
              <a:rPr lang="en-ZW" sz="1400" b="1" dirty="0" smtClean="0"/>
              <a:t>won by 5 wickets</a:t>
            </a:r>
            <a:endParaRPr lang="en-ZW" sz="1400" b="1" dirty="0"/>
          </a:p>
          <a:p>
            <a:endParaRPr lang="en-US" sz="1400" dirty="0" smtClean="0"/>
          </a:p>
          <a:p>
            <a:r>
              <a:rPr lang="en-ZW" sz="1400" dirty="0"/>
              <a:t>SGC </a:t>
            </a:r>
            <a:r>
              <a:rPr lang="en-ZW" sz="1400" dirty="0" smtClean="0"/>
              <a:t>– 62/2</a:t>
            </a:r>
            <a:endParaRPr lang="en-ZW" sz="1400" dirty="0"/>
          </a:p>
          <a:p>
            <a:r>
              <a:rPr lang="en-ZW" sz="1400" dirty="0" smtClean="0"/>
              <a:t>Falcon College A – 64/2</a:t>
            </a:r>
            <a:endParaRPr lang="en-ZW" sz="1400" dirty="0"/>
          </a:p>
          <a:p>
            <a:r>
              <a:rPr lang="en-ZW" sz="1400" b="1" dirty="0"/>
              <a:t>SGC lost by </a:t>
            </a:r>
            <a:r>
              <a:rPr lang="en-ZW" sz="1400" b="1" dirty="0" smtClean="0"/>
              <a:t>2 </a:t>
            </a:r>
            <a:r>
              <a:rPr lang="en-ZW" sz="1400" b="1" dirty="0"/>
              <a:t>runs</a:t>
            </a:r>
          </a:p>
          <a:p>
            <a:endParaRPr lang="en-US" sz="1400" dirty="0" smtClean="0"/>
          </a:p>
        </p:txBody>
      </p:sp>
      <p:pic>
        <p:nvPicPr>
          <p:cNvPr id="19" name="Saints Weekly 2023-01.png" descr="Saints Weekly 2023-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7937"/>
            <a:ext cx="6858000" cy="990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Rectangle 24"/>
          <p:cNvSpPr/>
          <p:nvPr/>
        </p:nvSpPr>
        <p:spPr>
          <a:xfrm>
            <a:off x="1421047" y="1547330"/>
            <a:ext cx="54651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06/10/2025 </a:t>
            </a:r>
            <a:r>
              <a:rPr lang="en-US" sz="1200" dirty="0">
                <a:solidFill>
                  <a:schemeClr val="bg1"/>
                </a:solidFill>
              </a:rPr>
              <a:t>– </a:t>
            </a:r>
            <a:r>
              <a:rPr lang="en-US" sz="1200" dirty="0" smtClean="0">
                <a:solidFill>
                  <a:schemeClr val="bg1"/>
                </a:solidFill>
              </a:rPr>
              <a:t>12/10/2025 </a:t>
            </a:r>
            <a:r>
              <a:rPr lang="en-ZW" sz="1200" dirty="0" smtClean="0">
                <a:solidFill>
                  <a:schemeClr val="bg1"/>
                </a:solidFill>
              </a:rPr>
              <a:t>| </a:t>
            </a:r>
            <a:r>
              <a:rPr lang="en-US" sz="1200" dirty="0" smtClean="0">
                <a:solidFill>
                  <a:prstClr val="white"/>
                </a:solidFill>
              </a:rPr>
              <a:t>Volume 25, Issue 20 </a:t>
            </a:r>
            <a:r>
              <a:rPr lang="en-ZW" sz="1200" dirty="0" smtClean="0">
                <a:solidFill>
                  <a:schemeClr val="bg1"/>
                </a:solidFill>
              </a:rPr>
              <a:t>|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>
                <a:solidFill>
                  <a:prstClr val="white"/>
                </a:solidFill>
              </a:rPr>
              <a:t>edited by </a:t>
            </a:r>
            <a:r>
              <a:rPr lang="en-US" sz="1200" dirty="0" smtClean="0">
                <a:solidFill>
                  <a:prstClr val="white"/>
                </a:solidFill>
              </a:rPr>
              <a:t>Tinashe Muzenda</a:t>
            </a:r>
            <a:endParaRPr lang="en-ZW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" y="0"/>
            <a:ext cx="6809232" cy="990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6755" y="1060713"/>
            <a:ext cx="5064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lgerian" panose="04020705040A02060702" pitchFamily="82" charset="0"/>
              </a:rPr>
              <a:t>Cricket continued… </a:t>
            </a:r>
            <a:endParaRPr lang="en-ZW" sz="3200" dirty="0">
              <a:solidFill>
                <a:prstClr val="black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9116" y="7730866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12" name="AutoShape 7" descr="Water Polo Silhouette PNG Transparent, The Creativity Of Water Polo  Competition Is Abstract And Simple, Water Polo, Creative Simplicity,  Athlete PNG Image For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14898" y="350875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694160" y="6218950"/>
            <a:ext cx="5484468" cy="97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>
              <a:lnSpc>
                <a:spcPct val="107000"/>
              </a:lnSpc>
              <a:spcAft>
                <a:spcPts val="800"/>
              </a:spcAft>
            </a:pPr>
            <a:endParaRPr lang="en-ZW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W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ZW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70231" y="32510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9548" y="6041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9434" y="3366181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58185" y="220849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W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7452" y="2480776"/>
            <a:ext cx="3738003" cy="67710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ZW" sz="1400" dirty="0" smtClean="0"/>
              <a:t>SGC – 50/1</a:t>
            </a:r>
          </a:p>
          <a:p>
            <a:r>
              <a:rPr lang="en-ZW" sz="1400" dirty="0" smtClean="0"/>
              <a:t>CBC –  53/0</a:t>
            </a:r>
            <a:endParaRPr lang="en-ZW" sz="1400" dirty="0"/>
          </a:p>
          <a:p>
            <a:r>
              <a:rPr lang="en-ZW" sz="1400" b="1" dirty="0"/>
              <a:t>SGC lost by 7</a:t>
            </a:r>
            <a:r>
              <a:rPr lang="en-ZW" sz="1400" b="1" dirty="0" smtClean="0"/>
              <a:t> wickets</a:t>
            </a:r>
          </a:p>
          <a:p>
            <a:endParaRPr lang="en-ZW" sz="1400" b="1" dirty="0" smtClean="0"/>
          </a:p>
          <a:p>
            <a:r>
              <a:rPr lang="en-ZW" sz="1400" dirty="0" smtClean="0"/>
              <a:t>SGC – 67/1</a:t>
            </a:r>
            <a:endParaRPr lang="en-ZW" sz="1400" dirty="0"/>
          </a:p>
          <a:p>
            <a:r>
              <a:rPr lang="en-ZW" sz="1400" dirty="0" smtClean="0"/>
              <a:t>St John’s College – 66/2</a:t>
            </a:r>
            <a:endParaRPr lang="en-ZW" sz="1400" dirty="0"/>
          </a:p>
          <a:p>
            <a:r>
              <a:rPr lang="en-ZW" sz="1400" b="1" dirty="0"/>
              <a:t>SGC </a:t>
            </a:r>
            <a:r>
              <a:rPr lang="en-ZW" sz="1400" b="1" dirty="0" smtClean="0"/>
              <a:t>won </a:t>
            </a:r>
            <a:r>
              <a:rPr lang="en-ZW" sz="1400" b="1" dirty="0"/>
              <a:t>by </a:t>
            </a:r>
            <a:r>
              <a:rPr lang="en-ZW" sz="1400" b="1" dirty="0" smtClean="0"/>
              <a:t>6 wickets</a:t>
            </a:r>
            <a:endParaRPr lang="en-ZW" sz="1400" b="1" dirty="0"/>
          </a:p>
          <a:p>
            <a:endParaRPr lang="en-US" sz="1400" dirty="0"/>
          </a:p>
          <a:p>
            <a:r>
              <a:rPr lang="en-ZW" sz="1400" dirty="0"/>
              <a:t>SGC </a:t>
            </a:r>
            <a:r>
              <a:rPr lang="en-ZW" sz="1400" dirty="0" smtClean="0"/>
              <a:t>– 56/4</a:t>
            </a:r>
            <a:endParaRPr lang="en-ZW" sz="1400" dirty="0"/>
          </a:p>
          <a:p>
            <a:r>
              <a:rPr lang="en-ZW" sz="1400" dirty="0" smtClean="0"/>
              <a:t>Hellenic Academy – 73/2</a:t>
            </a:r>
            <a:endParaRPr lang="en-ZW" sz="1400" dirty="0"/>
          </a:p>
          <a:p>
            <a:r>
              <a:rPr lang="en-ZW" sz="1400" b="1" dirty="0"/>
              <a:t>SGC </a:t>
            </a:r>
            <a:r>
              <a:rPr lang="en-ZW" sz="1400" b="1" dirty="0" smtClean="0"/>
              <a:t>lost by 17 runs</a:t>
            </a:r>
          </a:p>
          <a:p>
            <a:endParaRPr lang="en-US" sz="1400" b="1" dirty="0"/>
          </a:p>
          <a:p>
            <a:r>
              <a:rPr lang="en-US" sz="1400" b="1" dirty="0" smtClean="0"/>
              <a:t>	SGC placed </a:t>
            </a:r>
            <a:r>
              <a:rPr lang="en-ZW" sz="1400" b="1" i="1" dirty="0"/>
              <a:t>6</a:t>
            </a:r>
            <a:r>
              <a:rPr lang="en-ZW" sz="1400" b="1" i="1" baseline="30000" dirty="0"/>
              <a:t>th</a:t>
            </a:r>
            <a:endParaRPr lang="en-ZW" sz="1400" b="1" dirty="0"/>
          </a:p>
          <a:p>
            <a:endParaRPr lang="en-US" sz="1400" dirty="0" smtClean="0"/>
          </a:p>
          <a:p>
            <a:r>
              <a:rPr lang="en-ZW" sz="1400" b="1" u="sng" dirty="0"/>
              <a:t>Under </a:t>
            </a:r>
            <a:r>
              <a:rPr lang="en-ZW" sz="1400" b="1" u="sng" dirty="0" smtClean="0"/>
              <a:t>15</a:t>
            </a:r>
            <a:endParaRPr lang="en-US" sz="1400" dirty="0" smtClean="0"/>
          </a:p>
          <a:p>
            <a:r>
              <a:rPr lang="en-ZW" sz="1400" dirty="0"/>
              <a:t>SGC </a:t>
            </a:r>
            <a:r>
              <a:rPr lang="en-ZW" sz="1400" dirty="0" smtClean="0"/>
              <a:t>– 107/1</a:t>
            </a:r>
            <a:endParaRPr lang="en-ZW" sz="1400" dirty="0"/>
          </a:p>
          <a:p>
            <a:r>
              <a:rPr lang="en-ZW" sz="1400" dirty="0" err="1" smtClean="0"/>
              <a:t>Lomagundi</a:t>
            </a:r>
            <a:r>
              <a:rPr lang="en-ZW" sz="1400" dirty="0" smtClean="0"/>
              <a:t> College – 71/1</a:t>
            </a:r>
            <a:endParaRPr lang="en-ZW" sz="1400" dirty="0"/>
          </a:p>
          <a:p>
            <a:r>
              <a:rPr lang="en-ZW" sz="1400" b="1" dirty="0"/>
              <a:t>SGC won by </a:t>
            </a:r>
            <a:r>
              <a:rPr lang="en-ZW" sz="1400" b="1" dirty="0" smtClean="0"/>
              <a:t>36 runs</a:t>
            </a:r>
            <a:endParaRPr lang="en-ZW" sz="1400" b="1" dirty="0"/>
          </a:p>
          <a:p>
            <a:endParaRPr lang="en-US" sz="1400" dirty="0" smtClean="0"/>
          </a:p>
          <a:p>
            <a:r>
              <a:rPr lang="en-ZW" sz="1400" dirty="0" smtClean="0"/>
              <a:t>SGC – 57/1</a:t>
            </a:r>
          </a:p>
          <a:p>
            <a:r>
              <a:rPr lang="en-ZW" sz="1400" dirty="0" smtClean="0"/>
              <a:t>Hellenic Academy – 56/4</a:t>
            </a:r>
          </a:p>
          <a:p>
            <a:r>
              <a:rPr lang="en-ZW" sz="1400" b="1" dirty="0" smtClean="0"/>
              <a:t>SGC </a:t>
            </a:r>
            <a:r>
              <a:rPr lang="en-ZW" sz="1400" b="1" dirty="0"/>
              <a:t>won by </a:t>
            </a:r>
            <a:r>
              <a:rPr lang="en-ZW" sz="1400" b="1" dirty="0" smtClean="0"/>
              <a:t>6 wickets</a:t>
            </a:r>
            <a:endParaRPr lang="en-ZW" sz="1400" b="1" dirty="0"/>
          </a:p>
          <a:p>
            <a:endParaRPr lang="en-US" sz="1400" dirty="0" smtClean="0"/>
          </a:p>
          <a:p>
            <a:r>
              <a:rPr lang="en-ZW" sz="1400" dirty="0"/>
              <a:t>SGC </a:t>
            </a:r>
            <a:r>
              <a:rPr lang="en-ZW" sz="1400" dirty="0" smtClean="0"/>
              <a:t>– 70/3</a:t>
            </a:r>
            <a:endParaRPr lang="en-ZW" sz="1400" dirty="0"/>
          </a:p>
          <a:p>
            <a:r>
              <a:rPr lang="en-ZW" sz="1400" dirty="0" smtClean="0"/>
              <a:t>Falcon College B – 69/3</a:t>
            </a:r>
            <a:endParaRPr lang="en-ZW" sz="1400" dirty="0"/>
          </a:p>
          <a:p>
            <a:r>
              <a:rPr lang="en-ZW" sz="1400" b="1" dirty="0"/>
              <a:t>SGC won by </a:t>
            </a:r>
            <a:r>
              <a:rPr lang="en-ZW" sz="1400" b="1" dirty="0" smtClean="0"/>
              <a:t>1 run</a:t>
            </a:r>
            <a:endParaRPr lang="en-ZW" sz="1400" b="1" dirty="0"/>
          </a:p>
          <a:p>
            <a:endParaRPr lang="en-US" sz="1400" dirty="0" smtClean="0"/>
          </a:p>
          <a:p>
            <a:r>
              <a:rPr lang="en-ZW" sz="1400" dirty="0"/>
              <a:t>SGC </a:t>
            </a:r>
            <a:r>
              <a:rPr lang="en-ZW" sz="1400" dirty="0" smtClean="0"/>
              <a:t>– 69/2</a:t>
            </a:r>
            <a:endParaRPr lang="en-ZW" sz="1400" dirty="0"/>
          </a:p>
          <a:p>
            <a:r>
              <a:rPr lang="en-ZW" sz="1400" dirty="0" smtClean="0"/>
              <a:t>Falcon College A – 63/4</a:t>
            </a:r>
            <a:endParaRPr lang="en-ZW" sz="1400" dirty="0"/>
          </a:p>
          <a:p>
            <a:r>
              <a:rPr lang="en-ZW" sz="1400" b="1" dirty="0"/>
              <a:t>SGC won by </a:t>
            </a:r>
            <a:r>
              <a:rPr lang="en-ZW" sz="1400" b="1" dirty="0" smtClean="0"/>
              <a:t>5 wickets</a:t>
            </a:r>
            <a:endParaRPr lang="en-ZW" sz="1400" b="1" dirty="0"/>
          </a:p>
        </p:txBody>
      </p:sp>
      <p:sp>
        <p:nvSpPr>
          <p:cNvPr id="32" name="Pentagon 7">
            <a:extLst>
              <a:ext uri="{FF2B5EF4-FFF2-40B4-BE49-F238E27FC236}">
                <a16:creationId xmlns:a16="http://schemas.microsoft.com/office/drawing/2014/main" xmlns="" id="{01898E35-2D67-4780-AFC6-F8CDAB1182B5}"/>
              </a:ext>
            </a:extLst>
          </p:cNvPr>
          <p:cNvSpPr/>
          <p:nvPr/>
        </p:nvSpPr>
        <p:spPr>
          <a:xfrm>
            <a:off x="355445" y="1681738"/>
            <a:ext cx="5043228" cy="52232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Cricket Falcon 6’s Tournament </a:t>
            </a:r>
            <a:endParaRPr lang="en-ZW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767" y="1681414"/>
            <a:ext cx="53649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" y="0"/>
            <a:ext cx="6809232" cy="9906000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9116" y="7730866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12" name="AutoShape 7" descr="Water Polo Silhouette PNG Transparent, The Creativity Of Water Polo  Competition Is Abstract And Simple, Water Polo, Creative Simplicity,  Athlete PNG Image For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14898" y="350875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694160" y="6218950"/>
            <a:ext cx="5484468" cy="97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>
              <a:lnSpc>
                <a:spcPct val="107000"/>
              </a:lnSpc>
              <a:spcAft>
                <a:spcPts val="800"/>
              </a:spcAft>
            </a:pPr>
            <a:endParaRPr lang="en-ZW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W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ZW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70231" y="32510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9548" y="6041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9434" y="3366181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277415" y="3739271"/>
            <a:ext cx="5516217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ZW" sz="1400" dirty="0"/>
          </a:p>
          <a:p>
            <a:pPr algn="ctr"/>
            <a:r>
              <a:rPr lang="en-GB" sz="1400" b="1" i="1" u="sng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6617" y="4217258"/>
            <a:ext cx="3790744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endParaRPr lang="en-ZW" dirty="0"/>
          </a:p>
          <a:p>
            <a:pPr algn="ctr"/>
            <a:endParaRPr lang="en-ZW" dirty="0"/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endParaRPr lang="en-ZW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6755" y="1060713"/>
            <a:ext cx="5064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lgerian" panose="04020705040A02060702" pitchFamily="82" charset="0"/>
              </a:rPr>
              <a:t>Cricket continued… </a:t>
            </a:r>
            <a:endParaRPr lang="en-ZW" sz="3200" dirty="0">
              <a:solidFill>
                <a:prstClr val="black"/>
              </a:solidFill>
              <a:latin typeface="Algerian" panose="04020705040A02060702" pitchFamily="82" charset="0"/>
            </a:endParaRPr>
          </a:p>
        </p:txBody>
      </p:sp>
      <p:sp>
        <p:nvSpPr>
          <p:cNvPr id="28" name="Pentagon 7">
            <a:extLst>
              <a:ext uri="{FF2B5EF4-FFF2-40B4-BE49-F238E27FC236}">
                <a16:creationId xmlns:a16="http://schemas.microsoft.com/office/drawing/2014/main" xmlns="" id="{01898E35-2D67-4780-AFC6-F8CDAB1182B5}"/>
              </a:ext>
            </a:extLst>
          </p:cNvPr>
          <p:cNvSpPr/>
          <p:nvPr/>
        </p:nvSpPr>
        <p:spPr>
          <a:xfrm>
            <a:off x="355445" y="1681738"/>
            <a:ext cx="5043228" cy="52232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Cricket Falcon 6’s Tournament </a:t>
            </a:r>
            <a:endParaRPr lang="en-ZW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767" y="1681414"/>
            <a:ext cx="536494" cy="53649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57452" y="2360856"/>
            <a:ext cx="3738003" cy="67710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ZW" sz="1400" dirty="0" smtClean="0"/>
              <a:t>SGC – 70/1</a:t>
            </a:r>
          </a:p>
          <a:p>
            <a:r>
              <a:rPr lang="en-ZW" sz="1400" dirty="0" smtClean="0"/>
              <a:t>CBC – 66/0</a:t>
            </a:r>
            <a:endParaRPr lang="en-ZW" sz="1400" dirty="0"/>
          </a:p>
          <a:p>
            <a:r>
              <a:rPr lang="en-ZW" sz="1400" b="1" dirty="0"/>
              <a:t>SGC </a:t>
            </a:r>
            <a:r>
              <a:rPr lang="en-ZW" sz="1400" b="1" dirty="0" smtClean="0"/>
              <a:t>won </a:t>
            </a:r>
            <a:r>
              <a:rPr lang="en-ZW" sz="1400" b="1" dirty="0"/>
              <a:t>by </a:t>
            </a:r>
            <a:r>
              <a:rPr lang="en-ZW" sz="1400" b="1" dirty="0" smtClean="0"/>
              <a:t>6 wickets</a:t>
            </a:r>
          </a:p>
          <a:p>
            <a:endParaRPr lang="en-ZW" sz="1400" b="1" dirty="0" smtClean="0"/>
          </a:p>
          <a:p>
            <a:r>
              <a:rPr lang="en-ZW" sz="1400" dirty="0" smtClean="0"/>
              <a:t>SGC – 66/1</a:t>
            </a:r>
            <a:endParaRPr lang="en-ZW" sz="1400" dirty="0"/>
          </a:p>
          <a:p>
            <a:r>
              <a:rPr lang="en-ZW" sz="1400" dirty="0" smtClean="0"/>
              <a:t>St John’s College – 68/1</a:t>
            </a:r>
            <a:endParaRPr lang="en-ZW" sz="1400" dirty="0"/>
          </a:p>
          <a:p>
            <a:r>
              <a:rPr lang="en-ZW" sz="1400" b="1" dirty="0" smtClean="0"/>
              <a:t>SGC lost </a:t>
            </a:r>
            <a:r>
              <a:rPr lang="en-ZW" sz="1400" b="1" dirty="0"/>
              <a:t>by </a:t>
            </a:r>
            <a:r>
              <a:rPr lang="en-ZW" sz="1400" b="1" dirty="0" smtClean="0"/>
              <a:t>2 runs</a:t>
            </a:r>
            <a:endParaRPr lang="en-ZW" sz="1400" b="1" dirty="0"/>
          </a:p>
          <a:p>
            <a:endParaRPr lang="en-US" sz="1400" dirty="0"/>
          </a:p>
          <a:p>
            <a:r>
              <a:rPr lang="en-ZW" sz="1400" dirty="0"/>
              <a:t>SGC </a:t>
            </a:r>
            <a:r>
              <a:rPr lang="en-ZW" sz="1400" dirty="0" smtClean="0"/>
              <a:t>– 58/1</a:t>
            </a:r>
            <a:endParaRPr lang="en-ZW" sz="1400" dirty="0"/>
          </a:p>
          <a:p>
            <a:r>
              <a:rPr lang="en-ZW" sz="1400" dirty="0" smtClean="0"/>
              <a:t>Falcon College A – 52/4</a:t>
            </a:r>
            <a:endParaRPr lang="en-ZW" sz="1400" dirty="0"/>
          </a:p>
          <a:p>
            <a:r>
              <a:rPr lang="en-ZW" sz="1400" b="1" dirty="0"/>
              <a:t>SGC </a:t>
            </a:r>
            <a:r>
              <a:rPr lang="en-ZW" sz="1400" b="1" dirty="0" smtClean="0"/>
              <a:t>won by 5 wickets</a:t>
            </a:r>
          </a:p>
          <a:p>
            <a:endParaRPr lang="en-US" sz="1400" b="1" dirty="0"/>
          </a:p>
          <a:p>
            <a:r>
              <a:rPr lang="en-ZW" sz="1400" dirty="0"/>
              <a:t>SGC </a:t>
            </a:r>
            <a:r>
              <a:rPr lang="en-ZW" sz="1400" dirty="0" smtClean="0"/>
              <a:t>– 57/3</a:t>
            </a:r>
            <a:endParaRPr lang="en-ZW" sz="1400" dirty="0"/>
          </a:p>
          <a:p>
            <a:r>
              <a:rPr lang="en-ZW" sz="1400" dirty="0"/>
              <a:t>St John’s College </a:t>
            </a:r>
            <a:r>
              <a:rPr lang="en-ZW" sz="1400" dirty="0" smtClean="0"/>
              <a:t>– 85/0</a:t>
            </a:r>
            <a:endParaRPr lang="en-ZW" sz="1400" dirty="0"/>
          </a:p>
          <a:p>
            <a:r>
              <a:rPr lang="en-ZW" sz="1400" b="1" dirty="0"/>
              <a:t>SGC lost by </a:t>
            </a:r>
            <a:r>
              <a:rPr lang="en-ZW" sz="1400" b="1" dirty="0" smtClean="0"/>
              <a:t>28 runs</a:t>
            </a:r>
          </a:p>
          <a:p>
            <a:endParaRPr lang="en-US" sz="1400" b="1" dirty="0"/>
          </a:p>
          <a:p>
            <a:r>
              <a:rPr lang="en-US" sz="1400" b="1" dirty="0" smtClean="0"/>
              <a:t>	SGC placed </a:t>
            </a:r>
            <a:r>
              <a:rPr lang="en-ZW" sz="1400" b="1" i="1" dirty="0"/>
              <a:t>2</a:t>
            </a:r>
            <a:r>
              <a:rPr lang="en-ZW" sz="1400" b="1" i="1" baseline="30000" dirty="0" smtClean="0"/>
              <a:t>nd</a:t>
            </a:r>
            <a:endParaRPr lang="en-ZW" sz="1400" b="1" dirty="0"/>
          </a:p>
          <a:p>
            <a:endParaRPr lang="en-US" sz="1400" dirty="0" smtClean="0"/>
          </a:p>
          <a:p>
            <a:r>
              <a:rPr lang="en-ZW" sz="1400" b="1" u="sng" dirty="0"/>
              <a:t>Under </a:t>
            </a:r>
            <a:r>
              <a:rPr lang="en-ZW" sz="1400" b="1" u="sng" dirty="0" smtClean="0"/>
              <a:t>16</a:t>
            </a:r>
            <a:endParaRPr lang="en-US" sz="1400" dirty="0" smtClean="0"/>
          </a:p>
          <a:p>
            <a:r>
              <a:rPr lang="en-ZW" sz="1400" dirty="0"/>
              <a:t>SGC </a:t>
            </a:r>
            <a:r>
              <a:rPr lang="en-ZW" sz="1400" dirty="0" smtClean="0"/>
              <a:t>– 88/1</a:t>
            </a:r>
            <a:endParaRPr lang="en-ZW" sz="1400" dirty="0"/>
          </a:p>
          <a:p>
            <a:r>
              <a:rPr lang="en-ZW" sz="1400" dirty="0" err="1" smtClean="0"/>
              <a:t>Lomagundi</a:t>
            </a:r>
            <a:r>
              <a:rPr lang="en-ZW" sz="1400" dirty="0" smtClean="0"/>
              <a:t> College – 87/3</a:t>
            </a:r>
            <a:endParaRPr lang="en-ZW" sz="1400" dirty="0"/>
          </a:p>
          <a:p>
            <a:r>
              <a:rPr lang="en-ZW" sz="1400" b="1" dirty="0"/>
              <a:t>SGC </a:t>
            </a:r>
            <a:r>
              <a:rPr lang="en-ZW" sz="1400" b="1" dirty="0" smtClean="0"/>
              <a:t>won by 6 wickets</a:t>
            </a:r>
            <a:endParaRPr lang="en-ZW" sz="1400" b="1" dirty="0"/>
          </a:p>
          <a:p>
            <a:endParaRPr lang="en-US" sz="1400" dirty="0" smtClean="0"/>
          </a:p>
          <a:p>
            <a:r>
              <a:rPr lang="en-ZW" sz="1400" dirty="0"/>
              <a:t>SGC </a:t>
            </a:r>
            <a:r>
              <a:rPr lang="en-ZW" sz="1400" dirty="0" smtClean="0"/>
              <a:t>– 86/1</a:t>
            </a:r>
            <a:endParaRPr lang="en-ZW" sz="1400" dirty="0"/>
          </a:p>
          <a:p>
            <a:r>
              <a:rPr lang="en-ZW" sz="1400" dirty="0" smtClean="0"/>
              <a:t>Hellenic Academy – 83/2</a:t>
            </a:r>
            <a:endParaRPr lang="en-ZW" sz="1400" dirty="0"/>
          </a:p>
          <a:p>
            <a:r>
              <a:rPr lang="en-ZW" sz="1400" b="1" dirty="0"/>
              <a:t>SGC won by </a:t>
            </a:r>
            <a:r>
              <a:rPr lang="en-ZW" sz="1400" b="1" dirty="0" smtClean="0"/>
              <a:t>6 wickets</a:t>
            </a:r>
          </a:p>
          <a:p>
            <a:endParaRPr lang="en-US" sz="1400" b="1" dirty="0"/>
          </a:p>
          <a:p>
            <a:r>
              <a:rPr lang="en-ZW" sz="1400" dirty="0"/>
              <a:t>SGC </a:t>
            </a:r>
            <a:r>
              <a:rPr lang="en-ZW" sz="1400" dirty="0" smtClean="0"/>
              <a:t>– 50/0</a:t>
            </a:r>
            <a:endParaRPr lang="en-ZW" sz="1400" dirty="0"/>
          </a:p>
          <a:p>
            <a:r>
              <a:rPr lang="en-ZW" sz="1400" dirty="0" smtClean="0"/>
              <a:t>Falcon College B – 49/2</a:t>
            </a:r>
            <a:endParaRPr lang="en-ZW" sz="1400" dirty="0"/>
          </a:p>
          <a:p>
            <a:r>
              <a:rPr lang="en-ZW" sz="1400" b="1" dirty="0"/>
              <a:t>SGC won by </a:t>
            </a:r>
            <a:r>
              <a:rPr lang="en-ZW" sz="1400" b="1" dirty="0" smtClean="0"/>
              <a:t>7 wickets</a:t>
            </a:r>
            <a:endParaRPr lang="en-US" sz="1400" b="1" dirty="0"/>
          </a:p>
          <a:p>
            <a:endParaRPr lang="en-ZW" sz="1400" b="1" dirty="0"/>
          </a:p>
        </p:txBody>
      </p:sp>
    </p:spTree>
    <p:extLst>
      <p:ext uri="{BB962C8B-B14F-4D97-AF65-F5344CB8AC3E}">
        <p14:creationId xmlns:p14="http://schemas.microsoft.com/office/powerpoint/2010/main" val="20391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1" y="56782"/>
            <a:ext cx="6809232" cy="9906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32950" y="6982415"/>
            <a:ext cx="5007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W" dirty="0"/>
          </a:p>
        </p:txBody>
      </p:sp>
      <p:sp>
        <p:nvSpPr>
          <p:cNvPr id="20" name="TextBox 19"/>
          <p:cNvSpPr txBox="1"/>
          <p:nvPr/>
        </p:nvSpPr>
        <p:spPr>
          <a:xfrm>
            <a:off x="1006755" y="1060713"/>
            <a:ext cx="5064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lgerian" panose="04020705040A02060702" pitchFamily="82" charset="0"/>
              </a:rPr>
              <a:t>Cricket continued… </a:t>
            </a:r>
            <a:endParaRPr lang="en-ZW" sz="3200" dirty="0">
              <a:solidFill>
                <a:prstClr val="black"/>
              </a:solidFill>
              <a:latin typeface="Algerian" panose="04020705040A02060702" pitchFamily="82" charset="0"/>
            </a:endParaRPr>
          </a:p>
        </p:txBody>
      </p:sp>
      <p:sp>
        <p:nvSpPr>
          <p:cNvPr id="21" name="Pentagon 7">
            <a:extLst>
              <a:ext uri="{FF2B5EF4-FFF2-40B4-BE49-F238E27FC236}">
                <a16:creationId xmlns:a16="http://schemas.microsoft.com/office/drawing/2014/main" xmlns="" id="{01898E35-2D67-4780-AFC6-F8CDAB1182B5}"/>
              </a:ext>
            </a:extLst>
          </p:cNvPr>
          <p:cNvSpPr/>
          <p:nvPr/>
        </p:nvSpPr>
        <p:spPr>
          <a:xfrm>
            <a:off x="355445" y="1681738"/>
            <a:ext cx="5043228" cy="52232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Cricket Falcon 6’s Tournament </a:t>
            </a:r>
            <a:endParaRPr lang="en-ZW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767" y="1681414"/>
            <a:ext cx="536494" cy="53649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57452" y="2360856"/>
            <a:ext cx="3738003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ZW" sz="1400" dirty="0" smtClean="0"/>
              <a:t>SGC – 64/4</a:t>
            </a:r>
          </a:p>
          <a:p>
            <a:r>
              <a:rPr lang="en-ZW" sz="1400" dirty="0" smtClean="0"/>
              <a:t>Falcon College A – 63/5</a:t>
            </a:r>
            <a:endParaRPr lang="en-ZW" sz="1400" dirty="0"/>
          </a:p>
          <a:p>
            <a:r>
              <a:rPr lang="en-ZW" sz="1400" b="1" dirty="0"/>
              <a:t>SGC </a:t>
            </a:r>
            <a:r>
              <a:rPr lang="en-ZW" sz="1400" b="1" dirty="0" smtClean="0"/>
              <a:t>won </a:t>
            </a:r>
            <a:r>
              <a:rPr lang="en-ZW" sz="1400" b="1" dirty="0"/>
              <a:t>by 3</a:t>
            </a:r>
            <a:r>
              <a:rPr lang="en-ZW" sz="1400" b="1" dirty="0" smtClean="0"/>
              <a:t> wickets</a:t>
            </a:r>
          </a:p>
          <a:p>
            <a:endParaRPr lang="en-ZW" sz="1400" b="1" dirty="0" smtClean="0"/>
          </a:p>
          <a:p>
            <a:r>
              <a:rPr lang="en-ZW" sz="1400" dirty="0" smtClean="0"/>
              <a:t>SGC – 75/1</a:t>
            </a:r>
            <a:endParaRPr lang="en-ZW" sz="1400" dirty="0"/>
          </a:p>
          <a:p>
            <a:r>
              <a:rPr lang="en-ZW" sz="1400" dirty="0" smtClean="0"/>
              <a:t>CBC – 73/3</a:t>
            </a:r>
            <a:endParaRPr lang="en-ZW" sz="1400" dirty="0"/>
          </a:p>
          <a:p>
            <a:r>
              <a:rPr lang="en-ZW" sz="1400" b="1" dirty="0" smtClean="0"/>
              <a:t>SGC won </a:t>
            </a:r>
            <a:r>
              <a:rPr lang="en-ZW" sz="1400" b="1" dirty="0"/>
              <a:t>by </a:t>
            </a:r>
            <a:r>
              <a:rPr lang="en-ZW" sz="1400" b="1" dirty="0" smtClean="0"/>
              <a:t>6 wickets</a:t>
            </a:r>
            <a:endParaRPr lang="en-ZW" sz="1400" b="1" dirty="0"/>
          </a:p>
          <a:p>
            <a:endParaRPr lang="en-US" sz="1400" b="1" dirty="0"/>
          </a:p>
          <a:p>
            <a:r>
              <a:rPr lang="en-ZW" sz="1400" dirty="0"/>
              <a:t>SGC </a:t>
            </a:r>
            <a:r>
              <a:rPr lang="en-ZW" sz="1400" dirty="0" smtClean="0"/>
              <a:t>– 92/1</a:t>
            </a:r>
            <a:endParaRPr lang="en-ZW" sz="1400" dirty="0"/>
          </a:p>
          <a:p>
            <a:r>
              <a:rPr lang="en-ZW" sz="1400" dirty="0"/>
              <a:t>St John’s College </a:t>
            </a:r>
            <a:r>
              <a:rPr lang="en-ZW" sz="1400" dirty="0" smtClean="0"/>
              <a:t>– 56/4</a:t>
            </a:r>
            <a:endParaRPr lang="en-ZW" sz="1400" dirty="0"/>
          </a:p>
          <a:p>
            <a:r>
              <a:rPr lang="en-ZW" sz="1400" b="1" dirty="0"/>
              <a:t>SGC </a:t>
            </a:r>
            <a:r>
              <a:rPr lang="en-ZW" sz="1400" b="1" dirty="0" smtClean="0"/>
              <a:t>won </a:t>
            </a:r>
            <a:r>
              <a:rPr lang="en-ZW" sz="1400" b="1" dirty="0"/>
              <a:t>by </a:t>
            </a:r>
            <a:r>
              <a:rPr lang="en-ZW" sz="1400" b="1" dirty="0" smtClean="0"/>
              <a:t>36 runs</a:t>
            </a:r>
          </a:p>
          <a:p>
            <a:endParaRPr lang="en-US" sz="1400" b="1" dirty="0"/>
          </a:p>
          <a:p>
            <a:r>
              <a:rPr lang="en-US" sz="1400" b="1" dirty="0" smtClean="0"/>
              <a:t>	SGC placed </a:t>
            </a:r>
            <a:r>
              <a:rPr lang="en-ZW" sz="1400" b="1" i="1" dirty="0" smtClean="0"/>
              <a:t>3</a:t>
            </a:r>
            <a:r>
              <a:rPr lang="en-ZW" sz="1400" b="1" i="1" baseline="30000" dirty="0" smtClean="0"/>
              <a:t>rd</a:t>
            </a:r>
            <a:endParaRPr lang="en-US" sz="1400" dirty="0"/>
          </a:p>
          <a:p>
            <a:endParaRPr lang="en-ZW" sz="1400" b="1" dirty="0"/>
          </a:p>
        </p:txBody>
      </p:sp>
      <p:sp>
        <p:nvSpPr>
          <p:cNvPr id="31" name="Pentagon 7">
            <a:extLst>
              <a:ext uri="{FF2B5EF4-FFF2-40B4-BE49-F238E27FC236}">
                <a16:creationId xmlns:a16="http://schemas.microsoft.com/office/drawing/2014/main" xmlns="" id="{01898E35-2D67-4780-AFC6-F8CDAB1182B5}"/>
              </a:ext>
            </a:extLst>
          </p:cNvPr>
          <p:cNvSpPr/>
          <p:nvPr/>
        </p:nvSpPr>
        <p:spPr>
          <a:xfrm>
            <a:off x="355445" y="5923948"/>
            <a:ext cx="5043228" cy="52232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vs St John’s College </a:t>
            </a:r>
            <a:endParaRPr lang="en-ZW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767" y="5923624"/>
            <a:ext cx="536494" cy="53649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77273" y="6742419"/>
            <a:ext cx="3738003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ZW" sz="1400" b="1" u="sng" dirty="0" smtClean="0"/>
              <a:t>Under 14B</a:t>
            </a:r>
            <a:endParaRPr lang="en-ZW" sz="1400" dirty="0" smtClean="0"/>
          </a:p>
          <a:p>
            <a:r>
              <a:rPr lang="en-ZW" sz="1400" dirty="0" smtClean="0"/>
              <a:t>SGC – 124/5</a:t>
            </a:r>
          </a:p>
          <a:p>
            <a:r>
              <a:rPr lang="en-ZW" sz="1400" dirty="0" smtClean="0"/>
              <a:t>St John’s College – 210/6</a:t>
            </a:r>
            <a:endParaRPr lang="en-ZW" sz="1400" dirty="0"/>
          </a:p>
          <a:p>
            <a:r>
              <a:rPr lang="en-ZW" sz="1400" b="1" dirty="0" smtClean="0"/>
              <a:t>SGC lost by 87 runs</a:t>
            </a:r>
          </a:p>
          <a:p>
            <a:endParaRPr lang="en-US" sz="1400" dirty="0" smtClean="0"/>
          </a:p>
          <a:p>
            <a:r>
              <a:rPr lang="en-ZW" sz="1400" b="1" u="sng" dirty="0"/>
              <a:t>Under </a:t>
            </a:r>
            <a:r>
              <a:rPr lang="en-ZW" sz="1400" b="1" u="sng" dirty="0" smtClean="0"/>
              <a:t>15B</a:t>
            </a:r>
            <a:endParaRPr lang="en-ZW" sz="1400" dirty="0"/>
          </a:p>
          <a:p>
            <a:r>
              <a:rPr lang="en-ZW" sz="1400" dirty="0"/>
              <a:t>SGC </a:t>
            </a:r>
            <a:r>
              <a:rPr lang="en-ZW" sz="1400" dirty="0" smtClean="0"/>
              <a:t>– 140/10</a:t>
            </a:r>
            <a:endParaRPr lang="en-ZW" sz="1400" dirty="0"/>
          </a:p>
          <a:p>
            <a:r>
              <a:rPr lang="en-ZW" sz="1400" dirty="0"/>
              <a:t>St John’s College </a:t>
            </a:r>
            <a:r>
              <a:rPr lang="en-ZW" sz="1400" dirty="0" smtClean="0"/>
              <a:t>– 164/8</a:t>
            </a:r>
            <a:endParaRPr lang="en-ZW" sz="1400" dirty="0"/>
          </a:p>
          <a:p>
            <a:r>
              <a:rPr lang="en-ZW" sz="1400" b="1" dirty="0"/>
              <a:t>SGC lost by </a:t>
            </a:r>
            <a:r>
              <a:rPr lang="en-ZW" sz="1400" b="1" dirty="0" smtClean="0"/>
              <a:t>24 </a:t>
            </a:r>
            <a:r>
              <a:rPr lang="en-ZW" sz="1400" b="1" dirty="0"/>
              <a:t>runs</a:t>
            </a:r>
          </a:p>
          <a:p>
            <a:r>
              <a:rPr lang="en-ZW" sz="1400" b="1" dirty="0" smtClean="0"/>
              <a:t>Special Mention: P. </a:t>
            </a:r>
            <a:r>
              <a:rPr lang="en-ZW" sz="1400" b="1" dirty="0" err="1" smtClean="0"/>
              <a:t>Vengesai</a:t>
            </a:r>
            <a:r>
              <a:rPr lang="en-ZW" sz="1400" b="1" dirty="0" smtClean="0"/>
              <a:t>, 50 runs</a:t>
            </a:r>
          </a:p>
          <a:p>
            <a:endParaRPr lang="en-ZW" sz="1400" b="1" dirty="0"/>
          </a:p>
        </p:txBody>
      </p:sp>
    </p:spTree>
    <p:extLst>
      <p:ext uri="{BB962C8B-B14F-4D97-AF65-F5344CB8AC3E}">
        <p14:creationId xmlns:p14="http://schemas.microsoft.com/office/powerpoint/2010/main" val="277199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" y="0"/>
            <a:ext cx="6809232" cy="9906000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9116" y="7730866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12" name="AutoShape 7" descr="Water Polo Silhouette PNG Transparent, The Creativity Of Water Polo  Competition Is Abstract And Simple, Water Polo, Creative Simplicity,  Athlete PNG Image For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14898" y="350875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694160" y="6218950"/>
            <a:ext cx="5484468" cy="97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>
              <a:lnSpc>
                <a:spcPct val="107000"/>
              </a:lnSpc>
              <a:spcAft>
                <a:spcPts val="800"/>
              </a:spcAft>
            </a:pPr>
            <a:endParaRPr lang="en-ZW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W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ZW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70231" y="32510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9548" y="6041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9434" y="3366181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270231" y="232337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/>
          </a:p>
        </p:txBody>
      </p:sp>
      <p:sp>
        <p:nvSpPr>
          <p:cNvPr id="16" name="TextBox 15"/>
          <p:cNvSpPr txBox="1"/>
          <p:nvPr/>
        </p:nvSpPr>
        <p:spPr>
          <a:xfrm>
            <a:off x="1006755" y="1060713"/>
            <a:ext cx="5064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lgerian" panose="04020705040A02060702" pitchFamily="82" charset="0"/>
              </a:rPr>
              <a:t>Cricket continued… </a:t>
            </a:r>
            <a:endParaRPr lang="en-ZW" sz="3200" dirty="0">
              <a:solidFill>
                <a:prstClr val="black"/>
              </a:solidFill>
              <a:latin typeface="Algerian" panose="04020705040A02060702" pitchFamily="82" charset="0"/>
            </a:endParaRPr>
          </a:p>
        </p:txBody>
      </p:sp>
      <p:sp>
        <p:nvSpPr>
          <p:cNvPr id="19" name="Pentagon 7">
            <a:extLst>
              <a:ext uri="{FF2B5EF4-FFF2-40B4-BE49-F238E27FC236}">
                <a16:creationId xmlns:a16="http://schemas.microsoft.com/office/drawing/2014/main" xmlns="" id="{01898E35-2D67-4780-AFC6-F8CDAB1182B5}"/>
              </a:ext>
            </a:extLst>
          </p:cNvPr>
          <p:cNvSpPr/>
          <p:nvPr/>
        </p:nvSpPr>
        <p:spPr>
          <a:xfrm>
            <a:off x="355445" y="1681738"/>
            <a:ext cx="5043228" cy="52232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vs St John’s College </a:t>
            </a:r>
            <a:endParaRPr lang="en-ZW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767" y="1681414"/>
            <a:ext cx="536494" cy="53649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57452" y="2450796"/>
            <a:ext cx="373800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ZW" sz="1400" b="1" u="sng" dirty="0"/>
              <a:t>Under </a:t>
            </a:r>
            <a:r>
              <a:rPr lang="en-ZW" sz="1400" b="1" u="sng" dirty="0" smtClean="0"/>
              <a:t>16B</a:t>
            </a:r>
            <a:endParaRPr lang="en-ZW" sz="1400" dirty="0"/>
          </a:p>
          <a:p>
            <a:r>
              <a:rPr lang="en-ZW" sz="1400" dirty="0"/>
              <a:t>SGC </a:t>
            </a:r>
            <a:r>
              <a:rPr lang="en-ZW" sz="1400" dirty="0" smtClean="0"/>
              <a:t>– 172/8</a:t>
            </a:r>
            <a:endParaRPr lang="en-ZW" sz="1400" dirty="0"/>
          </a:p>
          <a:p>
            <a:r>
              <a:rPr lang="en-ZW" sz="1400" dirty="0"/>
              <a:t>St John’s College </a:t>
            </a:r>
            <a:r>
              <a:rPr lang="en-ZW" sz="1400" dirty="0" smtClean="0"/>
              <a:t>– 56/10</a:t>
            </a:r>
            <a:endParaRPr lang="en-ZW" sz="1400" dirty="0"/>
          </a:p>
          <a:p>
            <a:r>
              <a:rPr lang="en-ZW" sz="1400" b="1" dirty="0"/>
              <a:t>SGC </a:t>
            </a:r>
            <a:r>
              <a:rPr lang="en-ZW" sz="1400" b="1" dirty="0" smtClean="0"/>
              <a:t>won </a:t>
            </a:r>
            <a:r>
              <a:rPr lang="en-ZW" sz="1400" b="1" dirty="0"/>
              <a:t>by </a:t>
            </a:r>
            <a:r>
              <a:rPr lang="en-ZW" sz="1400" b="1" dirty="0" smtClean="0"/>
              <a:t>116 </a:t>
            </a:r>
            <a:r>
              <a:rPr lang="en-ZW" sz="1400" b="1" dirty="0"/>
              <a:t>runs</a:t>
            </a:r>
          </a:p>
          <a:p>
            <a:r>
              <a:rPr lang="en-ZW" sz="1400" b="1" dirty="0"/>
              <a:t>Special Mention: </a:t>
            </a:r>
            <a:r>
              <a:rPr lang="en-ZW" sz="1400" b="1" dirty="0" err="1" smtClean="0"/>
              <a:t>Simbayi</a:t>
            </a:r>
            <a:r>
              <a:rPr lang="en-ZW" sz="1400" b="1" dirty="0" smtClean="0"/>
              <a:t>, 60 </a:t>
            </a:r>
            <a:r>
              <a:rPr lang="en-ZW" sz="1400" b="1" dirty="0"/>
              <a:t>runs</a:t>
            </a:r>
          </a:p>
          <a:p>
            <a:endParaRPr lang="en-ZW" sz="14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341441" y="4164748"/>
            <a:ext cx="5064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lgerian" panose="04020705040A02060702" pitchFamily="82" charset="0"/>
              </a:rPr>
              <a:t>Basketball</a:t>
            </a:r>
            <a:endParaRPr lang="en-ZW" sz="3200" dirty="0">
              <a:solidFill>
                <a:prstClr val="black"/>
              </a:solidFill>
              <a:latin typeface="Algerian" panose="04020705040A02060702" pitchFamily="82" charset="0"/>
            </a:endParaRPr>
          </a:p>
        </p:txBody>
      </p:sp>
      <p:sp>
        <p:nvSpPr>
          <p:cNvPr id="25" name="Pentagon 7">
            <a:extLst>
              <a:ext uri="{FF2B5EF4-FFF2-40B4-BE49-F238E27FC236}">
                <a16:creationId xmlns:a16="http://schemas.microsoft.com/office/drawing/2014/main" xmlns="" id="{01898E35-2D67-4780-AFC6-F8CDAB1182B5}"/>
              </a:ext>
            </a:extLst>
          </p:cNvPr>
          <p:cNvSpPr/>
          <p:nvPr/>
        </p:nvSpPr>
        <p:spPr>
          <a:xfrm>
            <a:off x="355445" y="4904616"/>
            <a:ext cx="5043228" cy="52232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vs </a:t>
            </a:r>
            <a:r>
              <a:rPr lang="en-US" dirty="0" err="1" smtClean="0"/>
              <a:t>Eaglesvale</a:t>
            </a:r>
            <a:endParaRPr lang="en-ZW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767" y="4904292"/>
            <a:ext cx="536494" cy="5364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5445" y="5654400"/>
            <a:ext cx="120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W" b="1" u="sng" dirty="0" smtClean="0"/>
              <a:t>Under 14A</a:t>
            </a:r>
            <a:endParaRPr lang="en-ZW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764298"/>
              </p:ext>
            </p:extLst>
          </p:nvPr>
        </p:nvGraphicFramePr>
        <p:xfrm>
          <a:off x="371947" y="6181065"/>
          <a:ext cx="5267960" cy="218186"/>
        </p:xfrm>
        <a:graphic>
          <a:graphicData uri="http://schemas.openxmlformats.org/drawingml/2006/table">
            <a:tbl>
              <a:tblPr firstRow="1" firstCol="1" bandRow="1"/>
              <a:tblGrid>
                <a:gridCol w="2661920"/>
                <a:gridCol w="2606040"/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vs </a:t>
                      </a:r>
                      <a:r>
                        <a:rPr lang="en-ZW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Eaglesvale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Won </a:t>
                      </a: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– 7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096607"/>
              </p:ext>
            </p:extLst>
          </p:nvPr>
        </p:nvGraphicFramePr>
        <p:xfrm>
          <a:off x="361537" y="8304775"/>
          <a:ext cx="5267960" cy="218186"/>
        </p:xfrm>
        <a:graphic>
          <a:graphicData uri="http://schemas.openxmlformats.org/drawingml/2006/table">
            <a:tbl>
              <a:tblPr firstRow="1" firstCol="1" bandRow="1"/>
              <a:tblGrid>
                <a:gridCol w="2661920"/>
                <a:gridCol w="2606040"/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vs </a:t>
                      </a:r>
                      <a:r>
                        <a:rPr lang="en-ZW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Eaglesvale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Won </a:t>
                      </a: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– 17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379422"/>
              </p:ext>
            </p:extLst>
          </p:nvPr>
        </p:nvGraphicFramePr>
        <p:xfrm>
          <a:off x="361537" y="7305845"/>
          <a:ext cx="5267960" cy="218186"/>
        </p:xfrm>
        <a:graphic>
          <a:graphicData uri="http://schemas.openxmlformats.org/drawingml/2006/table">
            <a:tbl>
              <a:tblPr firstRow="1" firstCol="1" bandRow="1"/>
              <a:tblGrid>
                <a:gridCol w="2661920"/>
                <a:gridCol w="2606040"/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vs </a:t>
                      </a:r>
                      <a:r>
                        <a:rPr lang="en-ZW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Eaglesvale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Lost 10 – 21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355445" y="6769230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W" b="1" u="sng" dirty="0" smtClean="0"/>
              <a:t>Under 15C</a:t>
            </a:r>
            <a:endParaRPr lang="en-ZW" dirty="0"/>
          </a:p>
        </p:txBody>
      </p:sp>
      <p:sp>
        <p:nvSpPr>
          <p:cNvPr id="35" name="Rectangle 34"/>
          <p:cNvSpPr/>
          <p:nvPr/>
        </p:nvSpPr>
        <p:spPr>
          <a:xfrm>
            <a:off x="355445" y="7758962"/>
            <a:ext cx="120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W" b="1" u="sng" dirty="0" smtClean="0"/>
              <a:t>Under 16A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8934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" y="0"/>
            <a:ext cx="6809232" cy="9906000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9116" y="7730866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12" name="AutoShape 7" descr="Water Polo Silhouette PNG Transparent, The Creativity Of Water Polo  Competition Is Abstract And Simple, Water Polo, Creative Simplicity,  Athlete PNG Image For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14898" y="350875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694160" y="6218950"/>
            <a:ext cx="5484468" cy="97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>
              <a:lnSpc>
                <a:spcPct val="107000"/>
              </a:lnSpc>
              <a:spcAft>
                <a:spcPts val="800"/>
              </a:spcAft>
            </a:pPr>
            <a:endParaRPr lang="en-ZW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W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ZW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70231" y="32510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9548" y="6041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9434" y="3366181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270231" y="232337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/>
          </a:p>
        </p:txBody>
      </p:sp>
      <p:sp>
        <p:nvSpPr>
          <p:cNvPr id="13" name="TextBox 12"/>
          <p:cNvSpPr txBox="1"/>
          <p:nvPr/>
        </p:nvSpPr>
        <p:spPr>
          <a:xfrm>
            <a:off x="1006755" y="1060713"/>
            <a:ext cx="5064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prstClr val="black"/>
                </a:solidFill>
                <a:latin typeface="Algerian" panose="04020705040A02060702" pitchFamily="82" charset="0"/>
              </a:rPr>
              <a:t>basketball continued… </a:t>
            </a:r>
            <a:endParaRPr lang="en-ZW" sz="3000" dirty="0">
              <a:solidFill>
                <a:prstClr val="black"/>
              </a:solidFill>
              <a:latin typeface="Algerian" panose="04020705040A02060702" pitchFamily="8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767" y="1732214"/>
            <a:ext cx="536494" cy="536494"/>
          </a:xfrm>
          <a:prstGeom prst="rect">
            <a:avLst/>
          </a:prstGeom>
        </p:spPr>
      </p:pic>
      <p:sp>
        <p:nvSpPr>
          <p:cNvPr id="18" name="Pentagon 7">
            <a:extLst>
              <a:ext uri="{FF2B5EF4-FFF2-40B4-BE49-F238E27FC236}">
                <a16:creationId xmlns:a16="http://schemas.microsoft.com/office/drawing/2014/main" xmlns="" id="{01898E35-2D67-4780-AFC6-F8CDAB1182B5}"/>
              </a:ext>
            </a:extLst>
          </p:cNvPr>
          <p:cNvSpPr/>
          <p:nvPr/>
        </p:nvSpPr>
        <p:spPr>
          <a:xfrm>
            <a:off x="355445" y="1732538"/>
            <a:ext cx="5043228" cy="52232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U15 Tournament @ St John’s College</a:t>
            </a:r>
            <a:endParaRPr lang="en-ZW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530311"/>
              </p:ext>
            </p:extLst>
          </p:nvPr>
        </p:nvGraphicFramePr>
        <p:xfrm>
          <a:off x="470711" y="3076940"/>
          <a:ext cx="5267960" cy="872744"/>
        </p:xfrm>
        <a:graphic>
          <a:graphicData uri="http://schemas.openxmlformats.org/drawingml/2006/table">
            <a:tbl>
              <a:tblPr firstRow="1" firstCol="1" bandRow="1"/>
              <a:tblGrid>
                <a:gridCol w="2661920"/>
                <a:gridCol w="2606040"/>
              </a:tblGrid>
              <a:tr h="14452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</a:t>
                      </a: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 </a:t>
                      </a:r>
                      <a:r>
                        <a:rPr lang="en-ZW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Goldridge</a:t>
                      </a:r>
                      <a:r>
                        <a:rPr lang="en-ZW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(Walkover)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Won 20 – </a:t>
                      </a: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vs HIS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Lost </a:t>
                      </a: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– 21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vs</a:t>
                      </a:r>
                      <a:r>
                        <a:rPr lang="en-ZW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 John’s College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Won 28 – </a:t>
                      </a: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</a:t>
                      </a: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 </a:t>
                      </a:r>
                      <a:r>
                        <a:rPr lang="en-ZW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Eaglesvale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Won 20 – 8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355445" y="2471914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W" b="1" u="sng" dirty="0" smtClean="0"/>
              <a:t>SGC A</a:t>
            </a:r>
            <a:endParaRPr lang="en-ZW" dirty="0"/>
          </a:p>
        </p:txBody>
      </p:sp>
      <p:sp>
        <p:nvSpPr>
          <p:cNvPr id="22" name="Rectangle 21"/>
          <p:cNvSpPr/>
          <p:nvPr/>
        </p:nvSpPr>
        <p:spPr>
          <a:xfrm>
            <a:off x="2146415" y="4272182"/>
            <a:ext cx="1907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W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SGC A </a:t>
            </a:r>
            <a:r>
              <a:rPr lang="en-ZW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placed </a:t>
            </a:r>
            <a:r>
              <a:rPr lang="en-ZW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ZW" b="1" i="1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ZW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ZW" dirty="0"/>
          </a:p>
        </p:txBody>
      </p:sp>
      <p:sp>
        <p:nvSpPr>
          <p:cNvPr id="23" name="Rectangle 22"/>
          <p:cNvSpPr/>
          <p:nvPr/>
        </p:nvSpPr>
        <p:spPr>
          <a:xfrm>
            <a:off x="355445" y="5063566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W" b="1" u="sng" dirty="0" smtClean="0"/>
              <a:t>SGC B</a:t>
            </a:r>
            <a:endParaRPr lang="en-ZW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640347"/>
              </p:ext>
            </p:extLst>
          </p:nvPr>
        </p:nvGraphicFramePr>
        <p:xfrm>
          <a:off x="458011" y="5670591"/>
          <a:ext cx="5267960" cy="1090930"/>
        </p:xfrm>
        <a:graphic>
          <a:graphicData uri="http://schemas.openxmlformats.org/drawingml/2006/table">
            <a:tbl>
              <a:tblPr firstRow="1" firstCol="1" bandRow="1"/>
              <a:tblGrid>
                <a:gridCol w="2661920"/>
                <a:gridCol w="2606040"/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vs </a:t>
                      </a:r>
                      <a:r>
                        <a:rPr lang="en-ZW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Nattie</a:t>
                      </a: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ZW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Southerton</a:t>
                      </a: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Lost 1 – </a:t>
                      </a: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vs </a:t>
                      </a:r>
                      <a:r>
                        <a:rPr lang="en-ZW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Lomagundi</a:t>
                      </a:r>
                      <a:r>
                        <a:rPr lang="en-ZW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College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Lost </a:t>
                      </a: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– 24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vs</a:t>
                      </a:r>
                      <a:r>
                        <a:rPr lang="en-ZW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W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Nattie</a:t>
                      </a:r>
                      <a:r>
                        <a:rPr lang="en-ZW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(Borrowdale)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Lost 16 – 32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</a:t>
                      </a: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 </a:t>
                      </a:r>
                      <a:r>
                        <a:rPr lang="en-ZW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Eaglesvale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Lost 11 – 22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</a:t>
                      </a: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 </a:t>
                      </a: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Falcon College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Lost </a:t>
                      </a: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18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2159115" y="7044322"/>
            <a:ext cx="1927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W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SGC B placed 22</a:t>
            </a:r>
            <a:r>
              <a:rPr lang="en-ZW" b="1" i="1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ZW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ZW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501714"/>
              </p:ext>
            </p:extLst>
          </p:nvPr>
        </p:nvGraphicFramePr>
        <p:xfrm>
          <a:off x="445075" y="8436255"/>
          <a:ext cx="5267960" cy="218186"/>
        </p:xfrm>
        <a:graphic>
          <a:graphicData uri="http://schemas.openxmlformats.org/drawingml/2006/table">
            <a:tbl>
              <a:tblPr firstRow="1" firstCol="1" bandRow="1"/>
              <a:tblGrid>
                <a:gridCol w="2661920"/>
                <a:gridCol w="2606040"/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A </a:t>
                      </a: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 </a:t>
                      </a: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Falcon</a:t>
                      </a:r>
                      <a:r>
                        <a:rPr lang="en-ZW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College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Lost 13 – 14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355445" y="7839254"/>
            <a:ext cx="1462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Quarter-Final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9462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" y="0"/>
            <a:ext cx="6809232" cy="9906000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9116" y="7730866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12" name="AutoShape 7" descr="Water Polo Silhouette PNG Transparent, The Creativity Of Water Polo  Competition Is Abstract And Simple, Water Polo, Creative Simplicity,  Athlete PNG Image For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14898" y="350875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694160" y="6218950"/>
            <a:ext cx="5484468" cy="97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>
              <a:lnSpc>
                <a:spcPct val="107000"/>
              </a:lnSpc>
              <a:spcAft>
                <a:spcPts val="800"/>
              </a:spcAft>
            </a:pPr>
            <a:endParaRPr lang="en-ZW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W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ZW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70231" y="32510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9548" y="6041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9434" y="3366181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270231" y="232337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/>
          </a:p>
        </p:txBody>
      </p:sp>
      <p:sp>
        <p:nvSpPr>
          <p:cNvPr id="13" name="TextBox 12"/>
          <p:cNvSpPr txBox="1"/>
          <p:nvPr/>
        </p:nvSpPr>
        <p:spPr>
          <a:xfrm>
            <a:off x="1006755" y="1060713"/>
            <a:ext cx="5064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lgerian" panose="04020705040A02060702" pitchFamily="82" charset="0"/>
              </a:rPr>
              <a:t>TENNIS </a:t>
            </a:r>
            <a:endParaRPr lang="en-ZW" sz="3200" dirty="0">
              <a:solidFill>
                <a:prstClr val="black"/>
              </a:solidFill>
              <a:latin typeface="Algerian" panose="04020705040A02060702" pitchFamily="82" charset="0"/>
            </a:endParaRPr>
          </a:p>
        </p:txBody>
      </p:sp>
      <p:sp>
        <p:nvSpPr>
          <p:cNvPr id="16" name="Pentagon 7">
            <a:extLst>
              <a:ext uri="{FF2B5EF4-FFF2-40B4-BE49-F238E27FC236}">
                <a16:creationId xmlns:a16="http://schemas.microsoft.com/office/drawing/2014/main" xmlns="" id="{01898E35-2D67-4780-AFC6-F8CDAB1182B5}"/>
              </a:ext>
            </a:extLst>
          </p:cNvPr>
          <p:cNvSpPr/>
          <p:nvPr/>
        </p:nvSpPr>
        <p:spPr>
          <a:xfrm>
            <a:off x="355445" y="1681738"/>
            <a:ext cx="5043228" cy="52232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vs Hellenic Academy </a:t>
            </a:r>
            <a:endParaRPr lang="en-ZW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767" y="1681414"/>
            <a:ext cx="536494" cy="53649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55445" y="2337620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W" b="1" u="sng" dirty="0" smtClean="0"/>
              <a:t>Under 14</a:t>
            </a:r>
            <a:endParaRPr lang="en-ZW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373216"/>
              </p:ext>
            </p:extLst>
          </p:nvPr>
        </p:nvGraphicFramePr>
        <p:xfrm>
          <a:off x="371947" y="2800785"/>
          <a:ext cx="5267960" cy="218186"/>
        </p:xfrm>
        <a:graphic>
          <a:graphicData uri="http://schemas.openxmlformats.org/drawingml/2006/table">
            <a:tbl>
              <a:tblPr firstRow="1" firstCol="1" bandRow="1"/>
              <a:tblGrid>
                <a:gridCol w="2661920"/>
                <a:gridCol w="2606040"/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vs </a:t>
                      </a: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Hellenic</a:t>
                      </a:r>
                      <a:r>
                        <a:rPr lang="en-ZW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Academy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Won </a:t>
                      </a: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– 2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942918"/>
              </p:ext>
            </p:extLst>
          </p:nvPr>
        </p:nvGraphicFramePr>
        <p:xfrm>
          <a:off x="361537" y="5028175"/>
          <a:ext cx="5267960" cy="218186"/>
        </p:xfrm>
        <a:graphic>
          <a:graphicData uri="http://schemas.openxmlformats.org/drawingml/2006/table">
            <a:tbl>
              <a:tblPr firstRow="1" firstCol="1" bandRow="1"/>
              <a:tblGrid>
                <a:gridCol w="2661920"/>
                <a:gridCol w="2606040"/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vs </a:t>
                      </a: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Hellenic</a:t>
                      </a:r>
                      <a:r>
                        <a:rPr lang="en-ZW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Academy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Drew 6 –</a:t>
                      </a:r>
                      <a:r>
                        <a:rPr lang="en-ZW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43323"/>
              </p:ext>
            </p:extLst>
          </p:nvPr>
        </p:nvGraphicFramePr>
        <p:xfrm>
          <a:off x="361537" y="3834375"/>
          <a:ext cx="5267960" cy="218186"/>
        </p:xfrm>
        <a:graphic>
          <a:graphicData uri="http://schemas.openxmlformats.org/drawingml/2006/table">
            <a:tbl>
              <a:tblPr firstRow="1" firstCol="1" bandRow="1"/>
              <a:tblGrid>
                <a:gridCol w="2661920"/>
                <a:gridCol w="2606040"/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vs </a:t>
                      </a: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Hellenic</a:t>
                      </a:r>
                      <a:r>
                        <a:rPr lang="en-ZW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Academy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Won 9 – 3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355445" y="3338150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W" b="1" u="sng" dirty="0" smtClean="0"/>
              <a:t>Under 15</a:t>
            </a:r>
            <a:endParaRPr lang="en-ZW" dirty="0"/>
          </a:p>
        </p:txBody>
      </p:sp>
      <p:sp>
        <p:nvSpPr>
          <p:cNvPr id="24" name="Rectangle 23"/>
          <p:cNvSpPr/>
          <p:nvPr/>
        </p:nvSpPr>
        <p:spPr>
          <a:xfrm>
            <a:off x="355445" y="4431562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W" b="1" u="sng" dirty="0" smtClean="0"/>
              <a:t>Under 16</a:t>
            </a:r>
            <a:endParaRPr lang="en-ZW" dirty="0"/>
          </a:p>
        </p:txBody>
      </p:sp>
      <p:sp>
        <p:nvSpPr>
          <p:cNvPr id="25" name="TextBox 24"/>
          <p:cNvSpPr txBox="1"/>
          <p:nvPr/>
        </p:nvSpPr>
        <p:spPr>
          <a:xfrm>
            <a:off x="341441" y="5577988"/>
            <a:ext cx="5064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lgerian" panose="04020705040A02060702" pitchFamily="82" charset="0"/>
              </a:rPr>
              <a:t>volleyball</a:t>
            </a:r>
            <a:endParaRPr lang="en-ZW" sz="3200" dirty="0">
              <a:solidFill>
                <a:prstClr val="black"/>
              </a:solidFill>
              <a:latin typeface="Algerian" panose="04020705040A02060702" pitchFamily="82" charset="0"/>
            </a:endParaRPr>
          </a:p>
        </p:txBody>
      </p:sp>
      <p:sp>
        <p:nvSpPr>
          <p:cNvPr id="26" name="Pentagon 7">
            <a:extLst>
              <a:ext uri="{FF2B5EF4-FFF2-40B4-BE49-F238E27FC236}">
                <a16:creationId xmlns:a16="http://schemas.microsoft.com/office/drawing/2014/main" xmlns="" id="{01898E35-2D67-4780-AFC6-F8CDAB1182B5}"/>
              </a:ext>
            </a:extLst>
          </p:cNvPr>
          <p:cNvSpPr/>
          <p:nvPr/>
        </p:nvSpPr>
        <p:spPr>
          <a:xfrm>
            <a:off x="355445" y="6257896"/>
            <a:ext cx="5043228" cy="52232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U16 SGC Invitational Tournament</a:t>
            </a:r>
            <a:endParaRPr lang="en-ZW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767" y="6257572"/>
            <a:ext cx="536494" cy="536494"/>
          </a:xfrm>
          <a:prstGeom prst="rect">
            <a:avLst/>
          </a:prstGeom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76764"/>
              </p:ext>
            </p:extLst>
          </p:nvPr>
        </p:nvGraphicFramePr>
        <p:xfrm>
          <a:off x="470711" y="7671430"/>
          <a:ext cx="5293360" cy="872744"/>
        </p:xfrm>
        <a:graphic>
          <a:graphicData uri="http://schemas.openxmlformats.org/drawingml/2006/table">
            <a:tbl>
              <a:tblPr firstRow="1" firstCol="1" bandRow="1"/>
              <a:tblGrid>
                <a:gridCol w="2687320"/>
                <a:gridCol w="2606040"/>
              </a:tblGrid>
              <a:tr h="14452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vs</a:t>
                      </a:r>
                      <a:r>
                        <a:rPr lang="en-ZW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W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Quiton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Won 2 – </a:t>
                      </a: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vs Samuel</a:t>
                      </a:r>
                      <a:r>
                        <a:rPr lang="en-ZW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Centenary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Won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– 0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vs</a:t>
                      </a:r>
                      <a:r>
                        <a:rPr lang="en-ZW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W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Peterhouse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Won 2 – </a:t>
                      </a: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</a:t>
                      </a: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 </a:t>
                      </a: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Bradford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Won 2 – 0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355445" y="7066404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W" b="1" u="sng" dirty="0" smtClean="0"/>
              <a:t>SGC A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9090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" y="0"/>
            <a:ext cx="6809232" cy="9906000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9116" y="7730866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12" name="AutoShape 7" descr="Water Polo Silhouette PNG Transparent, The Creativity Of Water Polo  Competition Is Abstract And Simple, Water Polo, Creative Simplicity,  Athlete PNG Image For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14898" y="350875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694160" y="6218950"/>
            <a:ext cx="5484468" cy="97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>
              <a:lnSpc>
                <a:spcPct val="107000"/>
              </a:lnSpc>
              <a:spcAft>
                <a:spcPts val="800"/>
              </a:spcAft>
            </a:pPr>
            <a:endParaRPr lang="en-ZW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W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ZW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70231" y="32510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9548" y="6041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9434" y="3366181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 dirty="0">
              <a:solidFill>
                <a:prstClr val="black"/>
              </a:solidFill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270231" y="232337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W"/>
          </a:p>
        </p:txBody>
      </p:sp>
      <p:sp>
        <p:nvSpPr>
          <p:cNvPr id="13" name="TextBox 12"/>
          <p:cNvSpPr txBox="1"/>
          <p:nvPr/>
        </p:nvSpPr>
        <p:spPr>
          <a:xfrm>
            <a:off x="1006755" y="1060713"/>
            <a:ext cx="5064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prstClr val="black"/>
                </a:solidFill>
                <a:latin typeface="Algerian" panose="04020705040A02060702" pitchFamily="82" charset="0"/>
              </a:rPr>
              <a:t>Volleyball continued… </a:t>
            </a:r>
            <a:endParaRPr lang="en-ZW" sz="3000" dirty="0">
              <a:solidFill>
                <a:prstClr val="black"/>
              </a:solidFill>
              <a:latin typeface="Algerian" panose="04020705040A02060702" pitchFamily="8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767" y="1732214"/>
            <a:ext cx="536494" cy="536494"/>
          </a:xfrm>
          <a:prstGeom prst="rect">
            <a:avLst/>
          </a:prstGeom>
        </p:spPr>
      </p:pic>
      <p:sp>
        <p:nvSpPr>
          <p:cNvPr id="17" name="Pentagon 7">
            <a:extLst>
              <a:ext uri="{FF2B5EF4-FFF2-40B4-BE49-F238E27FC236}">
                <a16:creationId xmlns:a16="http://schemas.microsoft.com/office/drawing/2014/main" xmlns="" id="{01898E35-2D67-4780-AFC6-F8CDAB1182B5}"/>
              </a:ext>
            </a:extLst>
          </p:cNvPr>
          <p:cNvSpPr/>
          <p:nvPr/>
        </p:nvSpPr>
        <p:spPr>
          <a:xfrm>
            <a:off x="355445" y="1732538"/>
            <a:ext cx="5043228" cy="52232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U16 SGC Invitational Tournament</a:t>
            </a:r>
            <a:endParaRPr lang="en-ZW" dirty="0"/>
          </a:p>
        </p:txBody>
      </p:sp>
      <p:sp>
        <p:nvSpPr>
          <p:cNvPr id="18" name="Rectangle 17"/>
          <p:cNvSpPr/>
          <p:nvPr/>
        </p:nvSpPr>
        <p:spPr>
          <a:xfrm>
            <a:off x="355445" y="2260404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W" b="1" u="sng" dirty="0" smtClean="0"/>
              <a:t>SGC B</a:t>
            </a:r>
            <a:endParaRPr lang="en-ZW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075600"/>
              </p:ext>
            </p:extLst>
          </p:nvPr>
        </p:nvGraphicFramePr>
        <p:xfrm>
          <a:off x="458011" y="2867429"/>
          <a:ext cx="5267960" cy="872744"/>
        </p:xfrm>
        <a:graphic>
          <a:graphicData uri="http://schemas.openxmlformats.org/drawingml/2006/table">
            <a:tbl>
              <a:tblPr firstRow="1" firstCol="1" bandRow="1"/>
              <a:tblGrid>
                <a:gridCol w="2661920"/>
                <a:gridCol w="2606040"/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vs St</a:t>
                      </a:r>
                      <a:r>
                        <a:rPr lang="en-ZW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John’s College B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Lost 1 – </a:t>
                      </a: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vs</a:t>
                      </a:r>
                      <a:r>
                        <a:rPr lang="en-ZW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CBC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Lost </a:t>
                      </a: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– 24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vs</a:t>
                      </a:r>
                      <a:r>
                        <a:rPr lang="en-ZW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 Ignatius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Lost 16 – 32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</a:t>
                      </a: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 </a:t>
                      </a: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Riverside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Lost 11 – 22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801994"/>
              </p:ext>
            </p:extLst>
          </p:nvPr>
        </p:nvGraphicFramePr>
        <p:xfrm>
          <a:off x="445075" y="4628756"/>
          <a:ext cx="5267960" cy="218186"/>
        </p:xfrm>
        <a:graphic>
          <a:graphicData uri="http://schemas.openxmlformats.org/drawingml/2006/table">
            <a:tbl>
              <a:tblPr firstRow="1" firstCol="1" bandRow="1"/>
              <a:tblGrid>
                <a:gridCol w="2661920"/>
                <a:gridCol w="2606040"/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A </a:t>
                      </a: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 </a:t>
                      </a: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ZW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John’s College A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Lost 2 – 1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355445" y="4031755"/>
            <a:ext cx="1462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Quarter-Final</a:t>
            </a:r>
            <a:endParaRPr lang="en-ZW" dirty="0"/>
          </a:p>
        </p:txBody>
      </p:sp>
      <p:sp>
        <p:nvSpPr>
          <p:cNvPr id="23" name="TextBox 22"/>
          <p:cNvSpPr txBox="1"/>
          <p:nvPr/>
        </p:nvSpPr>
        <p:spPr>
          <a:xfrm>
            <a:off x="341441" y="5293178"/>
            <a:ext cx="5064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lgerian" panose="04020705040A02060702" pitchFamily="82" charset="0"/>
              </a:rPr>
              <a:t>WATER polo</a:t>
            </a:r>
            <a:endParaRPr lang="en-ZW" sz="3200" dirty="0">
              <a:solidFill>
                <a:prstClr val="black"/>
              </a:solidFill>
              <a:latin typeface="Algerian" panose="04020705040A02060702" pitchFamily="82" charset="0"/>
            </a:endParaRPr>
          </a:p>
        </p:txBody>
      </p:sp>
      <p:sp>
        <p:nvSpPr>
          <p:cNvPr id="24" name="Pentagon 7">
            <a:extLst>
              <a:ext uri="{FF2B5EF4-FFF2-40B4-BE49-F238E27FC236}">
                <a16:creationId xmlns:a16="http://schemas.microsoft.com/office/drawing/2014/main" xmlns="" id="{01898E35-2D67-4780-AFC6-F8CDAB1182B5}"/>
              </a:ext>
            </a:extLst>
          </p:cNvPr>
          <p:cNvSpPr/>
          <p:nvPr/>
        </p:nvSpPr>
        <p:spPr>
          <a:xfrm>
            <a:off x="355445" y="5973086"/>
            <a:ext cx="5043228" cy="52232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U16 Knox Trophy @ Girls College</a:t>
            </a:r>
            <a:endParaRPr lang="en-ZW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767" y="5972762"/>
            <a:ext cx="536494" cy="536494"/>
          </a:xfrm>
          <a:prstGeom prst="rect">
            <a:avLst/>
          </a:prstGeom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448537"/>
              </p:ext>
            </p:extLst>
          </p:nvPr>
        </p:nvGraphicFramePr>
        <p:xfrm>
          <a:off x="470711" y="6820563"/>
          <a:ext cx="5293360" cy="1527302"/>
        </p:xfrm>
        <a:graphic>
          <a:graphicData uri="http://schemas.openxmlformats.org/drawingml/2006/table">
            <a:tbl>
              <a:tblPr firstRow="1" firstCol="1" bandRow="1"/>
              <a:tblGrid>
                <a:gridCol w="2687320"/>
                <a:gridCol w="2606040"/>
              </a:tblGrid>
              <a:tr h="14452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vs</a:t>
                      </a:r>
                      <a:r>
                        <a:rPr lang="en-ZW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 John’s College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Lost 3 – 11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vs Hellenic</a:t>
                      </a:r>
                      <a:r>
                        <a:rPr lang="en-ZW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Academy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Lost  1 – 12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vs</a:t>
                      </a:r>
                      <a:r>
                        <a:rPr lang="en-ZW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Falcon College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Lost 5 – </a:t>
                      </a: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</a:t>
                      </a:r>
                      <a:r>
                        <a:rPr lang="en-ZW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 </a:t>
                      </a: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CBC</a:t>
                      </a:r>
                      <a:endParaRPr lang="en-ZW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Won 5 – 4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vs </a:t>
                      </a:r>
                      <a:r>
                        <a:rPr lang="en-US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Peterhouse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Boys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Lost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 – 4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 vs Falcon College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Lost 9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10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SGC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vs </a:t>
                      </a:r>
                      <a:r>
                        <a:rPr lang="en-US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Peterhouse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Boys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Won 8 – 7</a:t>
                      </a:r>
                      <a:endParaRPr lang="en-Z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2431228" y="8757600"/>
            <a:ext cx="1651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W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SGC </a:t>
            </a:r>
            <a:r>
              <a:rPr lang="en-ZW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placed 5</a:t>
            </a:r>
            <a:r>
              <a:rPr lang="en-ZW" b="1" i="1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ZW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3248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27490</TotalTime>
  <Words>648</Words>
  <Application>Microsoft Office PowerPoint</Application>
  <PresentationFormat>A4 Paper (210x297 mm)</PresentationFormat>
  <Paragraphs>241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Moses Gwese</dc:creator>
  <cp:lastModifiedBy>Tinashe Muzenda</cp:lastModifiedBy>
  <cp:revision>825</cp:revision>
  <cp:lastPrinted>2025-10-15T09:53:23Z</cp:lastPrinted>
  <dcterms:created xsi:type="dcterms:W3CDTF">2023-10-24T05:40:43Z</dcterms:created>
  <dcterms:modified xsi:type="dcterms:W3CDTF">2025-10-21T06:03:59Z</dcterms:modified>
</cp:coreProperties>
</file>